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95CB9A-4123-4024-BECE-9152DC4C3902}" type="datetimeFigureOut">
              <a:rPr lang="ru-KZ" smtClean="0"/>
              <a:t>03.09.2022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D13F379-0F80-4552-8EAB-329669E2593F}" type="slidenum">
              <a:rPr lang="ru-KZ" smtClean="0"/>
              <a:t>‹#›</a:t>
            </a:fld>
            <a:endParaRPr lang="ru-KZ"/>
          </a:p>
        </p:txBody>
      </p:sp>
    </p:spTree>
    <p:extLst>
      <p:ext uri="{BB962C8B-B14F-4D97-AF65-F5344CB8AC3E}">
        <p14:creationId xmlns:p14="http://schemas.microsoft.com/office/powerpoint/2010/main" val="145563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95CB9A-4123-4024-BECE-9152DC4C3902}" type="datetimeFigureOut">
              <a:rPr lang="ru-KZ" smtClean="0"/>
              <a:t>03.09.2022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275101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95CB9A-4123-4024-BECE-9152DC4C3902}" type="datetimeFigureOut">
              <a:rPr lang="ru-KZ" smtClean="0"/>
              <a:t>03.09.2022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D13F379-0F80-4552-8EAB-329669E2593F}" type="slidenum">
              <a:rPr lang="ru-KZ" smtClean="0"/>
              <a:t>‹#›</a:t>
            </a:fld>
            <a:endParaRPr lang="ru-KZ"/>
          </a:p>
        </p:txBody>
      </p:sp>
    </p:spTree>
    <p:extLst>
      <p:ext uri="{BB962C8B-B14F-4D97-AF65-F5344CB8AC3E}">
        <p14:creationId xmlns:p14="http://schemas.microsoft.com/office/powerpoint/2010/main" val="65667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95CB9A-4123-4024-BECE-9152DC4C3902}" type="datetimeFigureOut">
              <a:rPr lang="ru-KZ" smtClean="0"/>
              <a:t>03.09.2022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139177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95CB9A-4123-4024-BECE-9152DC4C3902}" type="datetimeFigureOut">
              <a:rPr lang="ru-KZ" smtClean="0"/>
              <a:t>03.09.2022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13F379-0F80-4552-8EAB-329669E2593F}" type="slidenum">
              <a:rPr lang="ru-KZ" smtClean="0"/>
              <a:t>‹#›</a:t>
            </a:fld>
            <a:endParaRPr lang="ru-KZ"/>
          </a:p>
        </p:txBody>
      </p:sp>
    </p:spTree>
    <p:extLst>
      <p:ext uri="{BB962C8B-B14F-4D97-AF65-F5344CB8AC3E}">
        <p14:creationId xmlns:p14="http://schemas.microsoft.com/office/powerpoint/2010/main" val="1764643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95CB9A-4123-4024-BECE-9152DC4C3902}" type="datetimeFigureOut">
              <a:rPr lang="ru-KZ" smtClean="0"/>
              <a:t>03.09.2022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34488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95CB9A-4123-4024-BECE-9152DC4C3902}" type="datetimeFigureOut">
              <a:rPr lang="ru-KZ" smtClean="0"/>
              <a:t>03.09.2022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2707624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95CB9A-4123-4024-BECE-9152DC4C3902}" type="datetimeFigureOut">
              <a:rPr lang="ru-KZ" smtClean="0"/>
              <a:t>03.09.2022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36272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95CB9A-4123-4024-BECE-9152DC4C3902}" type="datetimeFigureOut">
              <a:rPr lang="ru-KZ" smtClean="0"/>
              <a:t>03.09.2022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3140024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95CB9A-4123-4024-BECE-9152DC4C3902}" type="datetimeFigureOut">
              <a:rPr lang="ru-KZ" smtClean="0"/>
              <a:t>03.09.2022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D13F379-0F80-4552-8EAB-329669E2593F}" type="slidenum">
              <a:rPr lang="ru-KZ" smtClean="0"/>
              <a:t>‹#›</a:t>
            </a:fld>
            <a:endParaRPr lang="ru-KZ"/>
          </a:p>
        </p:txBody>
      </p:sp>
    </p:spTree>
    <p:extLst>
      <p:ext uri="{BB962C8B-B14F-4D97-AF65-F5344CB8AC3E}">
        <p14:creationId xmlns:p14="http://schemas.microsoft.com/office/powerpoint/2010/main" val="102826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95CB9A-4123-4024-BECE-9152DC4C3902}" type="datetimeFigureOut">
              <a:rPr lang="ru-KZ" smtClean="0"/>
              <a:t>03.09.2022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DD13F379-0F80-4552-8EAB-329669E2593F}" type="slidenum">
              <a:rPr lang="ru-KZ" smtClean="0"/>
              <a:t>‹#›</a:t>
            </a:fld>
            <a:endParaRPr lang="ru-KZ"/>
          </a:p>
        </p:txBody>
      </p:sp>
    </p:spTree>
    <p:extLst>
      <p:ext uri="{BB962C8B-B14F-4D97-AF65-F5344CB8AC3E}">
        <p14:creationId xmlns:p14="http://schemas.microsoft.com/office/powerpoint/2010/main" val="1644317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95CB9A-4123-4024-BECE-9152DC4C3902}" type="datetimeFigureOut">
              <a:rPr lang="ru-KZ" smtClean="0"/>
              <a:t>03.09.2022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D13F379-0F80-4552-8EAB-329669E2593F}"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677470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0F2333-E2C0-4F8C-9E9D-144CBC73293F}"/>
              </a:ext>
            </a:extLst>
          </p:cNvPr>
          <p:cNvSpPr>
            <a:spLocks noGrp="1"/>
          </p:cNvSpPr>
          <p:nvPr>
            <p:ph type="ctrTitle"/>
          </p:nvPr>
        </p:nvSpPr>
        <p:spPr/>
        <p:txBody>
          <a:bodyPr/>
          <a:lstStyle/>
          <a:p>
            <a:pPr algn="ctr"/>
            <a:r>
              <a:rPr lang="en-US" dirty="0"/>
              <a:t>The lecture 8</a:t>
            </a:r>
            <a:endParaRPr lang="ru-KZ" dirty="0"/>
          </a:p>
        </p:txBody>
      </p:sp>
      <p:sp>
        <p:nvSpPr>
          <p:cNvPr id="3" name="Подзаголовок 2">
            <a:extLst>
              <a:ext uri="{FF2B5EF4-FFF2-40B4-BE49-F238E27FC236}">
                <a16:creationId xmlns:a16="http://schemas.microsoft.com/office/drawing/2014/main" id="{74467997-3CDB-4297-A2B9-1D7CEDC8AA65}"/>
              </a:ext>
            </a:extLst>
          </p:cNvPr>
          <p:cNvSpPr>
            <a:spLocks noGrp="1"/>
          </p:cNvSpPr>
          <p:nvPr>
            <p:ph type="subTitle" idx="1"/>
          </p:nvPr>
        </p:nvSpPr>
        <p:spPr>
          <a:xfrm>
            <a:off x="599227" y="5069312"/>
            <a:ext cx="10993546" cy="590321"/>
          </a:xfrm>
        </p:spPr>
        <p:txBody>
          <a:bodyPr/>
          <a:lstStyle/>
          <a:p>
            <a:pPr algn="r"/>
            <a:r>
              <a:rPr lang="en-US" dirty="0">
                <a:solidFill>
                  <a:srgbClr val="FFC000"/>
                </a:solidFill>
              </a:rPr>
              <a:t>Subclass processes</a:t>
            </a:r>
            <a:endParaRPr lang="ru-KZ" dirty="0">
              <a:solidFill>
                <a:srgbClr val="FFC000"/>
              </a:solidFill>
            </a:endParaRPr>
          </a:p>
        </p:txBody>
      </p:sp>
    </p:spTree>
    <p:extLst>
      <p:ext uri="{BB962C8B-B14F-4D97-AF65-F5344CB8AC3E}">
        <p14:creationId xmlns:p14="http://schemas.microsoft.com/office/powerpoint/2010/main" val="1760945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94633C-1B28-453C-93E6-8E73A532C0EB}"/>
              </a:ext>
            </a:extLst>
          </p:cNvPr>
          <p:cNvSpPr>
            <a:spLocks noGrp="1"/>
          </p:cNvSpPr>
          <p:nvPr>
            <p:ph type="title"/>
          </p:nvPr>
        </p:nvSpPr>
        <p:spPr/>
        <p:txBody>
          <a:bodyPr/>
          <a:lstStyle/>
          <a:p>
            <a:pPr algn="ctr"/>
            <a:r>
              <a:rPr lang="en-US" dirty="0">
                <a:solidFill>
                  <a:srgbClr val="FFC000"/>
                </a:solidFill>
              </a:rPr>
              <a:t>Processes</a:t>
            </a:r>
            <a:endParaRPr lang="ru-KZ" dirty="0">
              <a:solidFill>
                <a:srgbClr val="FFC000"/>
              </a:solidFill>
            </a:endParaRPr>
          </a:p>
        </p:txBody>
      </p:sp>
      <p:sp>
        <p:nvSpPr>
          <p:cNvPr id="3" name="Объект 2">
            <a:extLst>
              <a:ext uri="{FF2B5EF4-FFF2-40B4-BE49-F238E27FC236}">
                <a16:creationId xmlns:a16="http://schemas.microsoft.com/office/drawing/2014/main" id="{DAC75825-4CEB-4C93-8BA6-F2885F0E8E65}"/>
              </a:ext>
            </a:extLst>
          </p:cNvPr>
          <p:cNvSpPr>
            <a:spLocks noGrp="1"/>
          </p:cNvSpPr>
          <p:nvPr>
            <p:ph idx="1"/>
          </p:nvPr>
        </p:nvSpPr>
        <p:spPr/>
        <p:txBody>
          <a:bodyPr/>
          <a:lstStyle/>
          <a:p>
            <a:pPr marL="0" indent="0">
              <a:buNone/>
            </a:pPr>
            <a:r>
              <a:rPr lang="en-US" dirty="0"/>
              <a:t>To implement a custom subclass and process, we must:</a:t>
            </a:r>
          </a:p>
          <a:p>
            <a:r>
              <a:rPr lang="en-US" dirty="0"/>
              <a:t>Define a new subclass of the Process class</a:t>
            </a:r>
          </a:p>
          <a:p>
            <a:r>
              <a:rPr lang="en-US" dirty="0"/>
              <a:t>Override the _</a:t>
            </a:r>
            <a:r>
              <a:rPr lang="en-US" dirty="0" err="1"/>
              <a:t>init</a:t>
            </a:r>
            <a:r>
              <a:rPr lang="en-US" dirty="0"/>
              <a:t>__(self [,</a:t>
            </a:r>
            <a:r>
              <a:rPr lang="en-US" dirty="0" err="1"/>
              <a:t>args</a:t>
            </a:r>
            <a:r>
              <a:rPr lang="en-US" dirty="0"/>
              <a:t>]) method to add additional arguments</a:t>
            </a:r>
          </a:p>
          <a:p>
            <a:r>
              <a:rPr lang="en-US" dirty="0"/>
              <a:t>Override the run(self [,</a:t>
            </a:r>
            <a:r>
              <a:rPr lang="en-US" dirty="0" err="1"/>
              <a:t>args</a:t>
            </a:r>
            <a:r>
              <a:rPr lang="en-US" dirty="0"/>
              <a:t>]) method to implement what Process should when it is started</a:t>
            </a:r>
          </a:p>
          <a:p>
            <a:pPr marL="0" indent="0">
              <a:buNone/>
            </a:pPr>
            <a:r>
              <a:rPr lang="en-US" dirty="0"/>
              <a:t>Once you have created the new Process subclass, you can create an instance of it and then start by invoking the start() method, which will in turn call the run() method.</a:t>
            </a:r>
            <a:endParaRPr lang="ru-KZ" dirty="0"/>
          </a:p>
        </p:txBody>
      </p:sp>
    </p:spTree>
    <p:extLst>
      <p:ext uri="{BB962C8B-B14F-4D97-AF65-F5344CB8AC3E}">
        <p14:creationId xmlns:p14="http://schemas.microsoft.com/office/powerpoint/2010/main" val="329860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AF16A3-17E9-423F-B848-9DCCC2F30114}"/>
              </a:ext>
            </a:extLst>
          </p:cNvPr>
          <p:cNvSpPr>
            <a:spLocks noGrp="1"/>
          </p:cNvSpPr>
          <p:nvPr>
            <p:ph type="title"/>
          </p:nvPr>
        </p:nvSpPr>
        <p:spPr/>
        <p:txBody>
          <a:bodyPr/>
          <a:lstStyle/>
          <a:p>
            <a:pPr algn="ctr"/>
            <a:r>
              <a:rPr lang="en-US" dirty="0">
                <a:solidFill>
                  <a:srgbClr val="FFC000"/>
                </a:solidFill>
              </a:rPr>
              <a:t>Subclass process</a:t>
            </a:r>
            <a:endParaRPr lang="ru-KZ" dirty="0">
              <a:solidFill>
                <a:srgbClr val="FFC000"/>
              </a:solidFill>
            </a:endParaRPr>
          </a:p>
        </p:txBody>
      </p:sp>
      <p:pic>
        <p:nvPicPr>
          <p:cNvPr id="5" name="Рисунок 4">
            <a:extLst>
              <a:ext uri="{FF2B5EF4-FFF2-40B4-BE49-F238E27FC236}">
                <a16:creationId xmlns:a16="http://schemas.microsoft.com/office/drawing/2014/main" id="{2243C359-1BB1-4E29-AE35-7A5E85561243}"/>
              </a:ext>
            </a:extLst>
          </p:cNvPr>
          <p:cNvPicPr>
            <a:picLocks noChangeAspect="1"/>
          </p:cNvPicPr>
          <p:nvPr/>
        </p:nvPicPr>
        <p:blipFill>
          <a:blip r:embed="rId2"/>
          <a:stretch>
            <a:fillRect/>
          </a:stretch>
        </p:blipFill>
        <p:spPr>
          <a:xfrm>
            <a:off x="2654828" y="2098194"/>
            <a:ext cx="5934075" cy="4057650"/>
          </a:xfrm>
          <a:prstGeom prst="rect">
            <a:avLst/>
          </a:prstGeom>
        </p:spPr>
      </p:pic>
    </p:spTree>
    <p:extLst>
      <p:ext uri="{BB962C8B-B14F-4D97-AF65-F5344CB8AC3E}">
        <p14:creationId xmlns:p14="http://schemas.microsoft.com/office/powerpoint/2010/main" val="317354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AB5178-AA93-4F7A-A155-28E1478E0A1C}"/>
              </a:ext>
            </a:extLst>
          </p:cNvPr>
          <p:cNvSpPr>
            <a:spLocks noGrp="1"/>
          </p:cNvSpPr>
          <p:nvPr>
            <p:ph type="title"/>
          </p:nvPr>
        </p:nvSpPr>
        <p:spPr/>
        <p:txBody>
          <a:bodyPr/>
          <a:lstStyle/>
          <a:p>
            <a:pPr algn="ctr"/>
            <a:r>
              <a:rPr lang="en-US" dirty="0" err="1">
                <a:solidFill>
                  <a:srgbClr val="FFC000"/>
                </a:solidFill>
              </a:rPr>
              <a:t>Myprocess</a:t>
            </a:r>
            <a:endParaRPr lang="ru-KZ" dirty="0">
              <a:solidFill>
                <a:srgbClr val="FFC000"/>
              </a:solidFill>
            </a:endParaRPr>
          </a:p>
        </p:txBody>
      </p:sp>
      <p:sp>
        <p:nvSpPr>
          <p:cNvPr id="3" name="Объект 2">
            <a:extLst>
              <a:ext uri="{FF2B5EF4-FFF2-40B4-BE49-F238E27FC236}">
                <a16:creationId xmlns:a16="http://schemas.microsoft.com/office/drawing/2014/main" id="{FBE9E8A9-E2BE-48CB-A189-77A98222F618}"/>
              </a:ext>
            </a:extLst>
          </p:cNvPr>
          <p:cNvSpPr>
            <a:spLocks noGrp="1"/>
          </p:cNvSpPr>
          <p:nvPr>
            <p:ph idx="1"/>
          </p:nvPr>
        </p:nvSpPr>
        <p:spPr/>
        <p:txBody>
          <a:bodyPr>
            <a:normAutofit fontScale="92500" lnSpcReduction="20000"/>
          </a:bodyPr>
          <a:lstStyle/>
          <a:p>
            <a:pPr marL="0" indent="0">
              <a:buNone/>
            </a:pPr>
            <a:r>
              <a:rPr lang="en-US" dirty="0"/>
              <a:t>Each Process subclass could be represented by a class that extends the Process class and overrides its run() method. This method is the starting point of Process:</a:t>
            </a:r>
          </a:p>
          <a:p>
            <a:pPr marL="0" indent="0">
              <a:buNone/>
            </a:pPr>
            <a:r>
              <a:rPr lang="en-US" dirty="0"/>
              <a:t>class </a:t>
            </a:r>
            <a:r>
              <a:rPr lang="en-US" dirty="0" err="1"/>
              <a:t>MyProcess</a:t>
            </a:r>
            <a:r>
              <a:rPr lang="en-US" dirty="0"/>
              <a:t> (</a:t>
            </a:r>
            <a:r>
              <a:rPr lang="en-US" dirty="0" err="1"/>
              <a:t>multiprocessing.Process</a:t>
            </a:r>
            <a:r>
              <a:rPr lang="en-US" dirty="0"/>
              <a:t>):</a:t>
            </a:r>
          </a:p>
          <a:p>
            <a:pPr marL="0" indent="0">
              <a:buNone/>
            </a:pPr>
            <a:r>
              <a:rPr lang="en-US" dirty="0"/>
              <a:t>	def run(self):</a:t>
            </a:r>
          </a:p>
          <a:p>
            <a:pPr marL="0" indent="0">
              <a:buNone/>
            </a:pPr>
            <a:r>
              <a:rPr lang="en-US" dirty="0"/>
              <a:t>		print ('called run method in process: %s' %self.name)</a:t>
            </a:r>
          </a:p>
          <a:p>
            <a:pPr marL="0" indent="0">
              <a:buNone/>
            </a:pPr>
            <a:r>
              <a:rPr lang="en-US" dirty="0"/>
              <a:t>		return</a:t>
            </a:r>
          </a:p>
          <a:p>
            <a:pPr marL="0" indent="0">
              <a:buNone/>
            </a:pPr>
            <a:r>
              <a:rPr lang="en-US" dirty="0"/>
              <a:t>In the main program, we create several objects of the type </a:t>
            </a:r>
            <a:r>
              <a:rPr lang="en-US" dirty="0" err="1"/>
              <a:t>MyProcess</a:t>
            </a:r>
            <a:r>
              <a:rPr lang="en-US" dirty="0"/>
              <a:t>(). The execution of the thread begins when the start() method is called:</a:t>
            </a:r>
          </a:p>
          <a:p>
            <a:pPr marL="0" indent="0">
              <a:buNone/>
            </a:pPr>
            <a:r>
              <a:rPr lang="en-US" dirty="0"/>
              <a:t>p = </a:t>
            </a:r>
            <a:r>
              <a:rPr lang="en-US" dirty="0" err="1"/>
              <a:t>MyProcess</a:t>
            </a:r>
            <a:r>
              <a:rPr lang="en-US" dirty="0"/>
              <a:t>()</a:t>
            </a:r>
          </a:p>
          <a:p>
            <a:pPr marL="0" indent="0">
              <a:buNone/>
            </a:pPr>
            <a:r>
              <a:rPr lang="en-US" dirty="0" err="1"/>
              <a:t>p.start</a:t>
            </a:r>
            <a:r>
              <a:rPr lang="en-US" dirty="0"/>
              <a:t>()</a:t>
            </a:r>
          </a:p>
          <a:p>
            <a:pPr marL="0" indent="0">
              <a:buNone/>
            </a:pPr>
            <a:r>
              <a:rPr lang="en-US" dirty="0"/>
              <a:t>The join() command just handles the termination of processes.</a:t>
            </a:r>
            <a:endParaRPr lang="ru-KZ" dirty="0"/>
          </a:p>
        </p:txBody>
      </p:sp>
    </p:spTree>
    <p:extLst>
      <p:ext uri="{BB962C8B-B14F-4D97-AF65-F5344CB8AC3E}">
        <p14:creationId xmlns:p14="http://schemas.microsoft.com/office/powerpoint/2010/main" val="1576098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7C014C-1E4C-443C-8630-E925A7D7D449}"/>
              </a:ext>
            </a:extLst>
          </p:cNvPr>
          <p:cNvSpPr>
            <a:spLocks noGrp="1"/>
          </p:cNvSpPr>
          <p:nvPr>
            <p:ph type="title"/>
          </p:nvPr>
        </p:nvSpPr>
        <p:spPr/>
        <p:txBody>
          <a:bodyPr/>
          <a:lstStyle/>
          <a:p>
            <a:pPr algn="ctr"/>
            <a:r>
              <a:rPr lang="en-US" dirty="0">
                <a:solidFill>
                  <a:srgbClr val="FFC000"/>
                </a:solidFill>
              </a:rPr>
              <a:t>Processes synchronization</a:t>
            </a:r>
            <a:endParaRPr lang="ru-KZ" dirty="0">
              <a:solidFill>
                <a:srgbClr val="FFC000"/>
              </a:solidFill>
            </a:endParaRPr>
          </a:p>
        </p:txBody>
      </p:sp>
      <p:sp>
        <p:nvSpPr>
          <p:cNvPr id="3" name="Объект 2">
            <a:extLst>
              <a:ext uri="{FF2B5EF4-FFF2-40B4-BE49-F238E27FC236}">
                <a16:creationId xmlns:a16="http://schemas.microsoft.com/office/drawing/2014/main" id="{89B3476F-D530-403A-91AB-F7C1654CE925}"/>
              </a:ext>
            </a:extLst>
          </p:cNvPr>
          <p:cNvSpPr>
            <a:spLocks noGrp="1"/>
          </p:cNvSpPr>
          <p:nvPr>
            <p:ph idx="1"/>
          </p:nvPr>
        </p:nvSpPr>
        <p:spPr/>
        <p:txBody>
          <a:bodyPr>
            <a:normAutofit fontScale="85000" lnSpcReduction="20000"/>
          </a:bodyPr>
          <a:lstStyle/>
          <a:p>
            <a:pPr marL="0" indent="0">
              <a:buNone/>
            </a:pPr>
            <a:r>
              <a:rPr lang="en-US" dirty="0"/>
              <a:t>Multiple processes can work together to perform a given task. Usually, they share data. It is important that the access to shared data by various processes does not produce inconsistent data. Processes that cooperate by sharing data must therefore act in an orderly manner in order to access that data. Synchronization primitives are quite similar to those encountered for the library and threading.</a:t>
            </a:r>
          </a:p>
          <a:p>
            <a:pPr marL="0" indent="0">
              <a:buNone/>
            </a:pPr>
            <a:r>
              <a:rPr lang="en-US" dirty="0"/>
              <a:t>They are as follows:</a:t>
            </a:r>
          </a:p>
          <a:p>
            <a:r>
              <a:rPr lang="en-US" dirty="0"/>
              <a:t>Lock: This object can be in one of the states: locked and unlocked.  A lock object has two methods, acquire() and release(), to manage the access to a shared resource.</a:t>
            </a:r>
          </a:p>
          <a:p>
            <a:r>
              <a:rPr lang="en-US" dirty="0"/>
              <a:t>Event: This realizes simple communication between processes, one process signals an event and the other processes wait for it. An Event object has two methods, set() and clear(), to manage its own internal flag.</a:t>
            </a:r>
          </a:p>
          <a:p>
            <a:r>
              <a:rPr lang="en-US" dirty="0"/>
              <a:t>Condition: This object is used to synchronize parts of a workflow, in sequential or parallel processes. It has two basic methods, wait() is used to wait for a condition and </a:t>
            </a:r>
            <a:r>
              <a:rPr lang="en-US" dirty="0" err="1"/>
              <a:t>notify_all</a:t>
            </a:r>
            <a:r>
              <a:rPr lang="en-US" dirty="0"/>
              <a:t>() is used to communicate the condition that was applied.</a:t>
            </a:r>
          </a:p>
          <a:p>
            <a:r>
              <a:rPr lang="en-US" dirty="0"/>
              <a:t>Semaphore: This is used to share a common resource, for example, to support a fixed number of simultaneous connections.</a:t>
            </a:r>
          </a:p>
          <a:p>
            <a:r>
              <a:rPr lang="en-US" dirty="0" err="1"/>
              <a:t>RLock</a:t>
            </a:r>
            <a:r>
              <a:rPr lang="en-US" dirty="0"/>
              <a:t>: This defines the recursive lock object. The methods and functionality for </a:t>
            </a:r>
            <a:r>
              <a:rPr lang="en-US" dirty="0" err="1"/>
              <a:t>RLock</a:t>
            </a:r>
            <a:r>
              <a:rPr lang="en-US" dirty="0"/>
              <a:t> are the same as the Threading module.</a:t>
            </a:r>
          </a:p>
          <a:p>
            <a:r>
              <a:rPr lang="en-US" dirty="0"/>
              <a:t>Barrier: This divides a program into phases as it requires all of the processes to reach it before any of them proceeds. Code that is executed after a barrier cannot be concurrent with the code executed before the barrier.</a:t>
            </a:r>
            <a:endParaRPr lang="ru-KZ" dirty="0"/>
          </a:p>
        </p:txBody>
      </p:sp>
    </p:spTree>
    <p:extLst>
      <p:ext uri="{BB962C8B-B14F-4D97-AF65-F5344CB8AC3E}">
        <p14:creationId xmlns:p14="http://schemas.microsoft.com/office/powerpoint/2010/main" val="22761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A85438-0676-49C0-8A62-D18CEECEBE74}"/>
              </a:ext>
            </a:extLst>
          </p:cNvPr>
          <p:cNvSpPr>
            <a:spLocks noGrp="1"/>
          </p:cNvSpPr>
          <p:nvPr>
            <p:ph type="title"/>
          </p:nvPr>
        </p:nvSpPr>
        <p:spPr/>
        <p:txBody>
          <a:bodyPr/>
          <a:lstStyle/>
          <a:p>
            <a:pPr algn="ctr"/>
            <a:r>
              <a:rPr lang="en-US" dirty="0">
                <a:solidFill>
                  <a:srgbClr val="FFC000"/>
                </a:solidFill>
              </a:rPr>
              <a:t>Processes synchronization</a:t>
            </a:r>
            <a:endParaRPr lang="ru-KZ" dirty="0"/>
          </a:p>
        </p:txBody>
      </p:sp>
      <p:pic>
        <p:nvPicPr>
          <p:cNvPr id="5" name="Рисунок 4">
            <a:extLst>
              <a:ext uri="{FF2B5EF4-FFF2-40B4-BE49-F238E27FC236}">
                <a16:creationId xmlns:a16="http://schemas.microsoft.com/office/drawing/2014/main" id="{10DB46F5-D460-4259-AF0C-2567B8E0F3D9}"/>
              </a:ext>
            </a:extLst>
          </p:cNvPr>
          <p:cNvPicPr>
            <a:picLocks noChangeAspect="1"/>
          </p:cNvPicPr>
          <p:nvPr/>
        </p:nvPicPr>
        <p:blipFill>
          <a:blip r:embed="rId2"/>
          <a:stretch>
            <a:fillRect/>
          </a:stretch>
        </p:blipFill>
        <p:spPr>
          <a:xfrm>
            <a:off x="478834" y="1905000"/>
            <a:ext cx="3625986" cy="4792132"/>
          </a:xfrm>
          <a:prstGeom prst="rect">
            <a:avLst/>
          </a:prstGeom>
        </p:spPr>
      </p:pic>
      <p:pic>
        <p:nvPicPr>
          <p:cNvPr id="7" name="Рисунок 6">
            <a:extLst>
              <a:ext uri="{FF2B5EF4-FFF2-40B4-BE49-F238E27FC236}">
                <a16:creationId xmlns:a16="http://schemas.microsoft.com/office/drawing/2014/main" id="{3AEDD8B8-D0BD-4E02-BEFC-BD09AAE39F51}"/>
              </a:ext>
            </a:extLst>
          </p:cNvPr>
          <p:cNvPicPr>
            <a:picLocks noChangeAspect="1"/>
          </p:cNvPicPr>
          <p:nvPr/>
        </p:nvPicPr>
        <p:blipFill>
          <a:blip r:embed="rId3"/>
          <a:stretch>
            <a:fillRect/>
          </a:stretch>
        </p:blipFill>
        <p:spPr>
          <a:xfrm>
            <a:off x="4291842" y="1905000"/>
            <a:ext cx="7318966" cy="2768103"/>
          </a:xfrm>
          <a:prstGeom prst="rect">
            <a:avLst/>
          </a:prstGeom>
        </p:spPr>
      </p:pic>
    </p:spTree>
    <p:extLst>
      <p:ext uri="{BB962C8B-B14F-4D97-AF65-F5344CB8AC3E}">
        <p14:creationId xmlns:p14="http://schemas.microsoft.com/office/powerpoint/2010/main" val="242989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C64184-3654-4E6E-AF66-FE4B8DB82A4F}"/>
              </a:ext>
            </a:extLst>
          </p:cNvPr>
          <p:cNvSpPr>
            <a:spLocks noGrp="1"/>
          </p:cNvSpPr>
          <p:nvPr>
            <p:ph type="title"/>
          </p:nvPr>
        </p:nvSpPr>
        <p:spPr/>
        <p:txBody>
          <a:bodyPr/>
          <a:lstStyle/>
          <a:p>
            <a:pPr algn="ctr"/>
            <a:r>
              <a:rPr lang="en-US" dirty="0">
                <a:solidFill>
                  <a:srgbClr val="FFC000"/>
                </a:solidFill>
              </a:rPr>
              <a:t>Processes synchronization</a:t>
            </a:r>
            <a:endParaRPr lang="ru-KZ" dirty="0"/>
          </a:p>
        </p:txBody>
      </p:sp>
      <p:sp>
        <p:nvSpPr>
          <p:cNvPr id="3" name="Объект 2">
            <a:extLst>
              <a:ext uri="{FF2B5EF4-FFF2-40B4-BE49-F238E27FC236}">
                <a16:creationId xmlns:a16="http://schemas.microsoft.com/office/drawing/2014/main" id="{8191DFF4-9FD1-4870-80BC-17F2051DC32B}"/>
              </a:ext>
            </a:extLst>
          </p:cNvPr>
          <p:cNvSpPr>
            <a:spLocks noGrp="1"/>
          </p:cNvSpPr>
          <p:nvPr>
            <p:ph idx="1"/>
          </p:nvPr>
        </p:nvSpPr>
        <p:spPr>
          <a:xfrm>
            <a:off x="581192" y="1858761"/>
            <a:ext cx="11029615" cy="4702905"/>
          </a:xfrm>
        </p:spPr>
        <p:txBody>
          <a:bodyPr>
            <a:normAutofit fontScale="55000" lnSpcReduction="20000"/>
          </a:bodyPr>
          <a:lstStyle/>
          <a:p>
            <a:pPr marL="0" indent="0">
              <a:buNone/>
            </a:pPr>
            <a:r>
              <a:rPr lang="en-US" dirty="0"/>
              <a:t>In the main program, we created four processes; however, we also need a barrier and lock primitive. The parameter 2 in the barrier statement stands for the total number of process that are to be managed:</a:t>
            </a:r>
          </a:p>
          <a:p>
            <a:pPr marL="0" indent="0">
              <a:buNone/>
            </a:pPr>
            <a:r>
              <a:rPr lang="en-US" dirty="0"/>
              <a:t>if __name__ == '__main__’:</a:t>
            </a:r>
          </a:p>
          <a:p>
            <a:pPr marL="0" indent="0">
              <a:buNone/>
            </a:pPr>
            <a:r>
              <a:rPr lang="en-US" dirty="0"/>
              <a:t>	synchronizer = Barrier(2)</a:t>
            </a:r>
          </a:p>
          <a:p>
            <a:pPr marL="0" indent="0">
              <a:buNone/>
            </a:pPr>
            <a:r>
              <a:rPr lang="en-US" dirty="0"/>
              <a:t>	serializer = Lock()</a:t>
            </a:r>
          </a:p>
          <a:p>
            <a:pPr marL="0" indent="0">
              <a:buNone/>
            </a:pPr>
            <a:r>
              <a:rPr lang="en-US" dirty="0"/>
              <a:t>	Process(name='p1 - </a:t>
            </a:r>
            <a:r>
              <a:rPr lang="en-US" dirty="0" err="1"/>
              <a:t>test_with_barrier</a:t>
            </a:r>
            <a:r>
              <a:rPr lang="en-US" dirty="0"/>
              <a:t>’\</a:t>
            </a:r>
          </a:p>
          <a:p>
            <a:pPr marL="0" indent="0">
              <a:buNone/>
            </a:pPr>
            <a:r>
              <a:rPr lang="en-US" dirty="0"/>
              <a:t>			,target=</a:t>
            </a:r>
            <a:r>
              <a:rPr lang="en-US" dirty="0" err="1"/>
              <a:t>test_with_barrier</a:t>
            </a:r>
            <a:r>
              <a:rPr lang="en-US" dirty="0"/>
              <a:t>,\</a:t>
            </a:r>
          </a:p>
          <a:p>
            <a:pPr marL="0" indent="0">
              <a:buNone/>
            </a:pPr>
            <a:r>
              <a:rPr lang="en-US" dirty="0"/>
              <a:t>			</a:t>
            </a:r>
            <a:r>
              <a:rPr lang="en-US" dirty="0" err="1"/>
              <a:t>args</a:t>
            </a:r>
            <a:r>
              <a:rPr lang="en-US" dirty="0"/>
              <a:t>=(</a:t>
            </a:r>
            <a:r>
              <a:rPr lang="en-US" dirty="0" err="1"/>
              <a:t>synchronizer,serializer</a:t>
            </a:r>
            <a:r>
              <a:rPr lang="en-US" dirty="0"/>
              <a:t>)).start()</a:t>
            </a:r>
          </a:p>
          <a:p>
            <a:pPr marL="0" indent="0">
              <a:buNone/>
            </a:pPr>
            <a:r>
              <a:rPr lang="en-US" dirty="0"/>
              <a:t>	Process(name='p2 - </a:t>
            </a:r>
            <a:r>
              <a:rPr lang="en-US" dirty="0" err="1"/>
              <a:t>test_with_barrier</a:t>
            </a:r>
            <a:r>
              <a:rPr lang="en-US" dirty="0"/>
              <a:t>’\</a:t>
            </a:r>
          </a:p>
          <a:p>
            <a:pPr marL="0" indent="0">
              <a:buNone/>
            </a:pPr>
            <a:r>
              <a:rPr lang="en-US" dirty="0"/>
              <a:t>			,target=</a:t>
            </a:r>
            <a:r>
              <a:rPr lang="en-US" dirty="0" err="1"/>
              <a:t>test_with_barrier</a:t>
            </a:r>
            <a:r>
              <a:rPr lang="en-US" dirty="0"/>
              <a:t>,\</a:t>
            </a:r>
          </a:p>
          <a:p>
            <a:pPr marL="0" indent="0">
              <a:buNone/>
            </a:pPr>
            <a:r>
              <a:rPr lang="en-US" dirty="0"/>
              <a:t>			</a:t>
            </a:r>
            <a:r>
              <a:rPr lang="en-US" dirty="0" err="1"/>
              <a:t>args</a:t>
            </a:r>
            <a:r>
              <a:rPr lang="en-US" dirty="0"/>
              <a:t>=(</a:t>
            </a:r>
            <a:r>
              <a:rPr lang="en-US" dirty="0" err="1"/>
              <a:t>synchronizer,serializer</a:t>
            </a:r>
            <a:r>
              <a:rPr lang="en-US" dirty="0"/>
              <a:t>)).start()</a:t>
            </a:r>
          </a:p>
          <a:p>
            <a:pPr marL="0" indent="0">
              <a:buNone/>
            </a:pPr>
            <a:r>
              <a:rPr lang="en-US" dirty="0"/>
              <a:t>The </a:t>
            </a:r>
            <a:r>
              <a:rPr lang="en-US" dirty="0" err="1"/>
              <a:t>test_with_barrier_function</a:t>
            </a:r>
            <a:r>
              <a:rPr lang="en-US" dirty="0"/>
              <a:t> executes the barrier's wait()method:</a:t>
            </a:r>
          </a:p>
          <a:p>
            <a:pPr marL="0" indent="0">
              <a:buNone/>
            </a:pPr>
            <a:r>
              <a:rPr lang="en-US" dirty="0"/>
              <a:t>def </a:t>
            </a:r>
            <a:r>
              <a:rPr lang="en-US" dirty="0" err="1"/>
              <a:t>test_with_barrier</a:t>
            </a:r>
            <a:r>
              <a:rPr lang="en-US" dirty="0"/>
              <a:t>(synchronizer, serializer):</a:t>
            </a:r>
          </a:p>
          <a:p>
            <a:pPr marL="0" indent="0">
              <a:buNone/>
            </a:pPr>
            <a:r>
              <a:rPr lang="en-US" dirty="0"/>
              <a:t>	name = </a:t>
            </a:r>
            <a:r>
              <a:rPr lang="en-US" dirty="0" err="1"/>
              <a:t>multiprocessing.current_process</a:t>
            </a:r>
            <a:r>
              <a:rPr lang="en-US" dirty="0"/>
              <a:t>().name</a:t>
            </a:r>
          </a:p>
          <a:p>
            <a:pPr marL="0" indent="0">
              <a:buNone/>
            </a:pPr>
            <a:r>
              <a:rPr lang="en-US" dirty="0"/>
              <a:t>	</a:t>
            </a:r>
            <a:r>
              <a:rPr lang="en-US" dirty="0" err="1"/>
              <a:t>synchronizer.wait</a:t>
            </a:r>
            <a:r>
              <a:rPr lang="en-US" dirty="0"/>
              <a:t>()</a:t>
            </a:r>
          </a:p>
          <a:p>
            <a:pPr marL="0" indent="0">
              <a:buNone/>
            </a:pPr>
            <a:r>
              <a:rPr lang="en-US" dirty="0"/>
              <a:t>When the two processes have called the wait() method, they are released simultaneously:</a:t>
            </a:r>
          </a:p>
          <a:p>
            <a:pPr marL="0" indent="0">
              <a:buNone/>
            </a:pPr>
            <a:r>
              <a:rPr lang="en-US" dirty="0"/>
              <a:t>now = time()</a:t>
            </a:r>
          </a:p>
          <a:p>
            <a:pPr marL="0" indent="0">
              <a:buNone/>
            </a:pPr>
            <a:r>
              <a:rPr lang="en-US" dirty="0"/>
              <a:t>with serializer:</a:t>
            </a:r>
          </a:p>
          <a:p>
            <a:pPr marL="0" indent="0">
              <a:buNone/>
            </a:pPr>
            <a:r>
              <a:rPr lang="en-US" dirty="0"/>
              <a:t>	print("process %s ----&gt; %s" %(name \</a:t>
            </a:r>
          </a:p>
          <a:p>
            <a:pPr marL="0" indent="0">
              <a:buNone/>
            </a:pPr>
            <a:r>
              <a:rPr lang="en-US" dirty="0"/>
              <a:t>	,</a:t>
            </a:r>
            <a:r>
              <a:rPr lang="en-US" dirty="0" err="1"/>
              <a:t>datetime.fromtimestamp</a:t>
            </a:r>
            <a:r>
              <a:rPr lang="en-US" dirty="0"/>
              <a:t>(now)))</a:t>
            </a:r>
            <a:endParaRPr lang="ru-KZ" dirty="0"/>
          </a:p>
        </p:txBody>
      </p:sp>
    </p:spTree>
    <p:extLst>
      <p:ext uri="{BB962C8B-B14F-4D97-AF65-F5344CB8AC3E}">
        <p14:creationId xmlns:p14="http://schemas.microsoft.com/office/powerpoint/2010/main" val="404320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99B487-281F-41E4-9ECE-D83C5E800D1F}"/>
              </a:ext>
            </a:extLst>
          </p:cNvPr>
          <p:cNvSpPr>
            <a:spLocks noGrp="1"/>
          </p:cNvSpPr>
          <p:nvPr>
            <p:ph type="title"/>
          </p:nvPr>
        </p:nvSpPr>
        <p:spPr/>
        <p:txBody>
          <a:bodyPr/>
          <a:lstStyle/>
          <a:p>
            <a:pPr algn="ctr"/>
            <a:r>
              <a:rPr lang="en-US" dirty="0">
                <a:solidFill>
                  <a:srgbClr val="FFC000"/>
                </a:solidFill>
              </a:rPr>
              <a:t>Processes synchronization</a:t>
            </a:r>
            <a:endParaRPr lang="ru-KZ" dirty="0"/>
          </a:p>
        </p:txBody>
      </p:sp>
      <p:sp>
        <p:nvSpPr>
          <p:cNvPr id="3" name="Объект 2">
            <a:extLst>
              <a:ext uri="{FF2B5EF4-FFF2-40B4-BE49-F238E27FC236}">
                <a16:creationId xmlns:a16="http://schemas.microsoft.com/office/drawing/2014/main" id="{F1454EE1-8714-43BC-A964-EE09477E9061}"/>
              </a:ext>
            </a:extLst>
          </p:cNvPr>
          <p:cNvSpPr>
            <a:spLocks noGrp="1"/>
          </p:cNvSpPr>
          <p:nvPr>
            <p:ph idx="1"/>
          </p:nvPr>
        </p:nvSpPr>
        <p:spPr>
          <a:xfrm>
            <a:off x="581192" y="1951897"/>
            <a:ext cx="10671008" cy="486504"/>
          </a:xfrm>
        </p:spPr>
        <p:txBody>
          <a:bodyPr/>
          <a:lstStyle/>
          <a:p>
            <a:r>
              <a:rPr lang="en-US" dirty="0"/>
              <a:t>The following figure shows you how a barrier works with the two processes</a:t>
            </a:r>
            <a:endParaRPr lang="ru-KZ" dirty="0"/>
          </a:p>
        </p:txBody>
      </p:sp>
      <p:pic>
        <p:nvPicPr>
          <p:cNvPr id="4" name="Рисунок 3">
            <a:extLst>
              <a:ext uri="{FF2B5EF4-FFF2-40B4-BE49-F238E27FC236}">
                <a16:creationId xmlns:a16="http://schemas.microsoft.com/office/drawing/2014/main" id="{39D63237-4B2D-4D32-81F5-87806BDC1B63}"/>
              </a:ext>
            </a:extLst>
          </p:cNvPr>
          <p:cNvPicPr>
            <a:picLocks noChangeAspect="1"/>
          </p:cNvPicPr>
          <p:nvPr/>
        </p:nvPicPr>
        <p:blipFill>
          <a:blip r:embed="rId2"/>
          <a:stretch>
            <a:fillRect/>
          </a:stretch>
        </p:blipFill>
        <p:spPr>
          <a:xfrm>
            <a:off x="4089400" y="2438401"/>
            <a:ext cx="4013199" cy="4207504"/>
          </a:xfrm>
          <a:prstGeom prst="rect">
            <a:avLst/>
          </a:prstGeom>
        </p:spPr>
      </p:pic>
    </p:spTree>
    <p:extLst>
      <p:ext uri="{BB962C8B-B14F-4D97-AF65-F5344CB8AC3E}">
        <p14:creationId xmlns:p14="http://schemas.microsoft.com/office/powerpoint/2010/main" val="3625552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28E2EE-4B85-42D3-AD60-E7B2B9CB98DE}"/>
              </a:ext>
            </a:extLst>
          </p:cNvPr>
          <p:cNvSpPr>
            <a:spLocks noGrp="1"/>
          </p:cNvSpPr>
          <p:nvPr>
            <p:ph type="title"/>
          </p:nvPr>
        </p:nvSpPr>
        <p:spPr/>
        <p:txBody>
          <a:bodyPr/>
          <a:lstStyle/>
          <a:p>
            <a:pPr algn="ctr"/>
            <a:r>
              <a:rPr lang="en-US" dirty="0">
                <a:solidFill>
                  <a:srgbClr val="FFC000"/>
                </a:solidFill>
              </a:rPr>
              <a:t>Processed based parallelism</a:t>
            </a:r>
            <a:endParaRPr lang="ru-KZ" dirty="0">
              <a:solidFill>
                <a:srgbClr val="FFC000"/>
              </a:solidFill>
            </a:endParaRPr>
          </a:p>
        </p:txBody>
      </p:sp>
      <p:sp>
        <p:nvSpPr>
          <p:cNvPr id="3" name="Объект 2">
            <a:extLst>
              <a:ext uri="{FF2B5EF4-FFF2-40B4-BE49-F238E27FC236}">
                <a16:creationId xmlns:a16="http://schemas.microsoft.com/office/drawing/2014/main" id="{C98DE5A9-04D1-4439-AC81-E1572430ADBE}"/>
              </a:ext>
            </a:extLst>
          </p:cNvPr>
          <p:cNvSpPr>
            <a:spLocks noGrp="1"/>
          </p:cNvSpPr>
          <p:nvPr>
            <p:ph idx="1"/>
          </p:nvPr>
        </p:nvSpPr>
        <p:spPr>
          <a:xfrm>
            <a:off x="581194" y="1824897"/>
            <a:ext cx="10941940" cy="1604104"/>
          </a:xfrm>
        </p:spPr>
        <p:txBody>
          <a:bodyPr>
            <a:normAutofit fontScale="92500" lnSpcReduction="20000"/>
          </a:bodyPr>
          <a:lstStyle/>
          <a:p>
            <a:pPr marL="0" indent="0">
              <a:buNone/>
            </a:pPr>
            <a:r>
              <a:rPr lang="en-US" dirty="0"/>
              <a:t>Python multiprocessing provides a manager to coordinate shared information between all its users. A manager object controls a server process that holds Python objects and allows other processes to manipulate them.</a:t>
            </a:r>
          </a:p>
          <a:p>
            <a:pPr marL="0" indent="0">
              <a:buNone/>
            </a:pPr>
            <a:r>
              <a:rPr lang="en-US" dirty="0"/>
              <a:t>A manager has the following properties:</a:t>
            </a:r>
          </a:p>
          <a:p>
            <a:r>
              <a:rPr lang="en-US" dirty="0"/>
              <a:t>It controls the server process that manages a shared object</a:t>
            </a:r>
          </a:p>
          <a:p>
            <a:r>
              <a:rPr lang="en-US" dirty="0"/>
              <a:t>It makes sure the shared object gets updated in all processes when anyone modifies it</a:t>
            </a:r>
            <a:endParaRPr lang="ru-KZ" dirty="0"/>
          </a:p>
        </p:txBody>
      </p:sp>
      <p:pic>
        <p:nvPicPr>
          <p:cNvPr id="5" name="Рисунок 4">
            <a:extLst>
              <a:ext uri="{FF2B5EF4-FFF2-40B4-BE49-F238E27FC236}">
                <a16:creationId xmlns:a16="http://schemas.microsoft.com/office/drawing/2014/main" id="{03D207A2-9018-42B9-8CDA-E4CD64565236}"/>
              </a:ext>
            </a:extLst>
          </p:cNvPr>
          <p:cNvPicPr>
            <a:picLocks noChangeAspect="1"/>
          </p:cNvPicPr>
          <p:nvPr/>
        </p:nvPicPr>
        <p:blipFill>
          <a:blip r:embed="rId2"/>
          <a:stretch>
            <a:fillRect/>
          </a:stretch>
        </p:blipFill>
        <p:spPr>
          <a:xfrm>
            <a:off x="451606" y="3355213"/>
            <a:ext cx="5312691" cy="3502787"/>
          </a:xfrm>
          <a:prstGeom prst="rect">
            <a:avLst/>
          </a:prstGeom>
        </p:spPr>
      </p:pic>
      <p:pic>
        <p:nvPicPr>
          <p:cNvPr id="7" name="Рисунок 6">
            <a:extLst>
              <a:ext uri="{FF2B5EF4-FFF2-40B4-BE49-F238E27FC236}">
                <a16:creationId xmlns:a16="http://schemas.microsoft.com/office/drawing/2014/main" id="{F64E6C62-2760-44C6-A782-938D17CE3763}"/>
              </a:ext>
            </a:extLst>
          </p:cNvPr>
          <p:cNvPicPr>
            <a:picLocks noChangeAspect="1"/>
          </p:cNvPicPr>
          <p:nvPr/>
        </p:nvPicPr>
        <p:blipFill>
          <a:blip r:embed="rId3"/>
          <a:stretch>
            <a:fillRect/>
          </a:stretch>
        </p:blipFill>
        <p:spPr>
          <a:xfrm>
            <a:off x="5823564" y="3355213"/>
            <a:ext cx="5981398" cy="769144"/>
          </a:xfrm>
          <a:prstGeom prst="rect">
            <a:avLst/>
          </a:prstGeom>
        </p:spPr>
      </p:pic>
    </p:spTree>
    <p:extLst>
      <p:ext uri="{BB962C8B-B14F-4D97-AF65-F5344CB8AC3E}">
        <p14:creationId xmlns:p14="http://schemas.microsoft.com/office/powerpoint/2010/main" val="847362915"/>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285</TotalTime>
  <Words>560</Words>
  <Application>Microsoft Office PowerPoint</Application>
  <PresentationFormat>Широкоэкранный</PresentationFormat>
  <Paragraphs>56</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Corbel</vt:lpstr>
      <vt:lpstr>Gill Sans MT</vt:lpstr>
      <vt:lpstr>Wingdings 2</vt:lpstr>
      <vt:lpstr>Дивиденд</vt:lpstr>
      <vt:lpstr>The lecture 8</vt:lpstr>
      <vt:lpstr>Processes</vt:lpstr>
      <vt:lpstr>Subclass process</vt:lpstr>
      <vt:lpstr>Myprocess</vt:lpstr>
      <vt:lpstr>Processes synchronization</vt:lpstr>
      <vt:lpstr>Processes synchronization</vt:lpstr>
      <vt:lpstr>Processes synchronization</vt:lpstr>
      <vt:lpstr>Processes synchronization</vt:lpstr>
      <vt:lpstr>Processed based parallelism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8</dc:title>
  <dc:creator>Владислав Карюкин</dc:creator>
  <cp:lastModifiedBy>Владислав Карюкин</cp:lastModifiedBy>
  <cp:revision>9</cp:revision>
  <dcterms:created xsi:type="dcterms:W3CDTF">2022-09-03T12:08:12Z</dcterms:created>
  <dcterms:modified xsi:type="dcterms:W3CDTF">2022-09-03T16:54:11Z</dcterms:modified>
</cp:coreProperties>
</file>